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83" r:id="rId4"/>
    <p:sldId id="284" r:id="rId5"/>
    <p:sldId id="285" r:id="rId6"/>
    <p:sldId id="286" r:id="rId7"/>
    <p:sldId id="258" r:id="rId8"/>
    <p:sldId id="260" r:id="rId9"/>
    <p:sldId id="259" r:id="rId10"/>
    <p:sldId id="261" r:id="rId11"/>
    <p:sldId id="262" r:id="rId12"/>
    <p:sldId id="263" r:id="rId13"/>
    <p:sldId id="265" r:id="rId14"/>
    <p:sldId id="264" r:id="rId15"/>
    <p:sldId id="267" r:id="rId16"/>
    <p:sldId id="26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8" r:id="rId25"/>
    <p:sldId id="279" r:id="rId26"/>
    <p:sldId id="280" r:id="rId27"/>
    <p:sldId id="281" r:id="rId28"/>
    <p:sldId id="282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77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F7448-0996-DE4A-8449-46C109BD832D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CA78E-DD74-3C42-8E88-52966FC8F9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687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36BE-3BB3-7B48-BF36-C6127DD37055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E5F90-8988-E749-83B4-83CE9C8B9E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0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0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478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88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52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34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79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85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69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50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73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39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16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67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3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35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0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4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31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 Math" charset="0"/>
                <a:ea typeface="Cambria Math" charset="0"/>
                <a:cs typeface="Cambria Math" charset="0"/>
              </a:defRPr>
            </a:lvl1pPr>
            <a:lvl2pPr>
              <a:defRPr>
                <a:latin typeface="Cambria Math" charset="0"/>
                <a:ea typeface="Cambria Math" charset="0"/>
                <a:cs typeface="Cambria Math" charset="0"/>
              </a:defRPr>
            </a:lvl2pPr>
            <a:lvl3pPr>
              <a:defRPr>
                <a:latin typeface="Cambria Math" charset="0"/>
                <a:ea typeface="Cambria Math" charset="0"/>
                <a:cs typeface="Cambria Math" charset="0"/>
              </a:defRPr>
            </a:lvl3pPr>
            <a:lvl4pPr>
              <a:defRPr>
                <a:latin typeface="Cambria Math" charset="0"/>
                <a:ea typeface="Cambria Math" charset="0"/>
                <a:cs typeface="Cambria Math" charset="0"/>
              </a:defRPr>
            </a:lvl4pPr>
            <a:lvl5pPr>
              <a:defRPr>
                <a:latin typeface="Cambria Math" charset="0"/>
                <a:ea typeface="Cambria Math" charset="0"/>
                <a:cs typeface="Cambria Math" charset="0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37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3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9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42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25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8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62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C331C-5A6A-0740-84BA-659319E09033}" type="datetimeFigureOut">
              <a:rPr kumimoji="1" lang="zh-CN" altLang="en-US" smtClean="0"/>
              <a:t>2017/11/21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07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study.163.com/smartSpec/detail/1001319001.ht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721921"/>
            <a:ext cx="9144000" cy="1655762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陈欣鸿  刘金杨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6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在逻辑回归里使用的是：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）函数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将数据从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(−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∞,∞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映射到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) </m:t>
                    </m:r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  <a:blipFill rotWithShape="0">
                <a:blip r:embed="rId2"/>
                <a:stretch>
                  <a:fillRect l="-1043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6" y="2346323"/>
            <a:ext cx="5206507" cy="1420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25" y="4695673"/>
            <a:ext cx="4415222" cy="17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69" y="233275"/>
            <a:ext cx="5223353" cy="21207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）函数的特征：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</m:oMath>
                </a14:m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，当加权分数无穷小，该数据属于正类别的概率为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0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.5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分数为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正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负类别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0.5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，即该数据属于任一类别的概率相同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+</m:t>
                        </m:r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，当加权分数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无穷大，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1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利用 </a:t>
                </a:r>
                <a:r>
                  <a:rPr kumimoji="1" lang="en-US" altLang="zh-CN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函数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，我们可以构成一个新的假说模型：</a:t>
                </a:r>
                <a:endParaRPr kumimoji="1" lang="en-US" altLang="zh-CN" sz="32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fPr>
                      <m:num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b="1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2800" b="1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要求解的是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根据上面的假说模型，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算得的是属于正类的概率，属于负类别的概率即为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endParaRPr kumimoji="1" lang="en-US" altLang="zh-CN" sz="2800" b="1" i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大于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0.5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的时候，说明该数据更大可能属于正类别；</a:t>
                </a: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7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那么我们可以把最开始提及的目标函数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与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联合起来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对应的分类标签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1−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用贝叶斯派的观点来看待这个问题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不同的参数设置代表着不同的模型，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在某种模型下利用给定数据</a:t>
                </a:r>
                <a:r>
                  <a:rPr kumimoji="1" lang="zh-CN" altLang="en-US" sz="2800" b="1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得到给定标签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的概率，是这个问题中的似然（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）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513" b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考虑整个数据集，似然函数如下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𝑙𝑖𝑘𝑒𝑙𝑖h𝑜𝑜𝑑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1−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latin typeface="Cambria Math" panose="02040503050406030204" pitchFamily="18" charset="0"/>
                                            <a:ea typeface="SimSun" charset="-122"/>
                                            <a:cs typeface="SimSun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i="1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根据最大似然估计算法，要找到一组模型参数，使得上式最大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取对数，再取负数之后，即可得到以下的函数：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d>
                      <m:d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𝑙𝑖𝑘𝑒𝑙𝑖h𝑜𝑜𝑑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CN" sz="2800" i="1" dirty="0" smtClean="0">
                  <a:latin typeface="Cambria Math" charset="0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对以上的函数取最小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，即达到最大似然的目的</a:t>
                </a: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8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求导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利用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梯度下降法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，通过不断地迭代使 </a:t>
                </a:r>
                <a:r>
                  <a:rPr kumimoji="1" lang="en-US" altLang="zh-CN" sz="2800" i="1" dirty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逼近最优解直至收敛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求导的步骤在最后，有需要的同学查看辅助文档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表示学习率，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j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表示第几维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en-US" altLang="zh-CN" sz="28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表示第几个样本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221" y="3623306"/>
            <a:ext cx="6079067" cy="20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综上，逻辑回归算法流程如下：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输入：特征向量集合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{x}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，标签集合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{y}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输出：最优解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利用梯度下降法更新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直至梯度为 </a:t>
                </a:r>
                <a:r>
                  <a:rPr kumimoji="1" lang="en-US" altLang="zh-CN" b="1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 或者迭代足够多次</a:t>
                </a:r>
                <a:endParaRPr kumimoji="1" lang="en-US" altLang="zh-CN" b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利用最优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来预测测试集特征向量所对应的标签，计算属于正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负类别的概率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  <a:blipFill rotWithShape="0">
                <a:blip r:embed="rId3"/>
                <a:stretch>
                  <a:fillRect l="-1236" t="-2435" r="-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99532" y="5618135"/>
            <a:ext cx="10854268" cy="4489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742950" lvl="1" indent="-285750">
              <a:lnSpc>
                <a:spcPct val="110000"/>
              </a:lnSpc>
              <a:buFont typeface="Arial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思考题：如果把 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梯度为 </a:t>
            </a:r>
            <a:r>
              <a:rPr kumimoji="1" lang="en-US" altLang="zh-CN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0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作为算法停止的条件，可能存在怎样的弊端？</a:t>
            </a:r>
            <a:endParaRPr kumimoji="1" lang="en-US" altLang="zh-CN" sz="24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6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也叫学习步长，计算梯度是找到了更新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的方向，往这个方向更新的幅度则由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确定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的设置会直接影响迭代解能否求解到梯度的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全局最优值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89" y="3515342"/>
            <a:ext cx="4809068" cy="3252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思考题：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  <a:ea typeface="SimSun" charset="-122"/>
                        <a:cs typeface="SimSun" charset="-122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的大小会怎么影响梯度下降的结果？给出具体的解释，可视化的解释最好，比如图形展示等</a:t>
                </a:r>
                <a:endParaRPr kumimoji="1" lang="zh-CN" altLang="en-US" sz="2800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2894" t="-3252" b="-6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1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一般来说没有一个通用的办法和理论来确定这个学习步长，下面给出两个方法：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latin typeface="SimSun" charset="-122"/>
                    <a:ea typeface="SimSun" charset="-122"/>
                    <a:cs typeface="SimSun" charset="-122"/>
                  </a:rPr>
                  <a:t>动态学习率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：初始学习率较大，当梯度下降到接近最优值时，将学习率降低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  <a:blipFill rotWithShape="0">
                <a:blip r:embed="rId3"/>
                <a:stretch>
                  <a:fillRect l="-3083" t="-2445" r="-6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除此之外还可以通过</a:t>
                </a:r>
                <a:r>
                  <a:rPr kumimoji="1" lang="zh-CN" altLang="en-US" sz="3200" b="1" dirty="0">
                    <a:latin typeface="SimSun" charset="-122"/>
                    <a:ea typeface="SimSun" charset="-122"/>
                    <a:cs typeface="SimSun" charset="-122"/>
                  </a:rPr>
                  <a:t>验证集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的方式确定学习率 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设置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不同的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学习率，如果模型都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可以较好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拟合数据，选择该模型为最优模型，用于测试集的预测。</a:t>
                </a:r>
                <a:endParaRPr kumimoji="1" lang="zh-CN" altLang="en-US" sz="32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0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实验原理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2476866"/>
            <a:ext cx="7769783" cy="1217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4001294"/>
            <a:ext cx="8499752" cy="1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数据集如下，学习步长设为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，只迭代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次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40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40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为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1}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 </a:t>
                </a:r>
                <a14:m>
                  <m:oMath xmlns:m="http://schemas.openxmlformats.org/officeDocument/2006/math"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计算每一维梯度</a:t>
                </a: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 r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04560"/>
              </p:ext>
            </p:extLst>
          </p:nvPr>
        </p:nvGraphicFramePr>
        <p:xfrm>
          <a:off x="6300610" y="3296355"/>
          <a:ext cx="5236636" cy="2262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9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2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计算每个样例的权重分数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s1=1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1=4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s2=1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1+(-1)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1=2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zh-CN" sz="36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每一维的梯度计算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  <a:blipFill rotWithShape="0">
                <a:blip r:embed="rId3"/>
                <a:stretch>
                  <a:fillRect l="-1688" t="-2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07225"/>
              </p:ext>
            </p:extLst>
          </p:nvPr>
        </p:nvGraphicFramePr>
        <p:xfrm>
          <a:off x="6849535" y="1417834"/>
          <a:ext cx="4958642" cy="205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7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9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迭代 </a:t>
                </a:r>
                <a:r>
                  <a:rPr kumimoji="1" lang="en-US" altLang="zh-CN" sz="3600" dirty="0" smtClean="0">
                    <a:latin typeface="SimSun" charset="-122"/>
                    <a:ea typeface="Cambria Math" charset="0"/>
                    <a:cs typeface="Cambria Math" charset="0"/>
                  </a:rPr>
                  <a:t>1</a:t>
                </a: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次，结束学习，利用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对测试集进行预测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32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𝑡𝑒𝑠𝑡</m:t>
                        </m:r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sSub>
                          <m:sSubPr>
                            <m:ctrlPr>
                              <a:rPr kumimoji="1" lang="en-US" altLang="zh-CN" sz="3200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1" lang="en-US" altLang="zh-CN" sz="3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1,0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  <a:blipFill rotWithShape="0">
                <a:blip r:embed="rId3"/>
                <a:stretch>
                  <a:fillRect l="-1801" t="-2436" r="-1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38893"/>
              </p:ext>
            </p:extLst>
          </p:nvPr>
        </p:nvGraphicFramePr>
        <p:xfrm>
          <a:off x="6839260" y="1705510"/>
          <a:ext cx="4958642" cy="204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7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0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优化思路（参考）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下降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(python/</a:t>
            </a:r>
            <a:r>
              <a:rPr kumimoji="1" lang="en-US" altLang="zh-CN" sz="3200" dirty="0" err="1" smtClean="0">
                <a:latin typeface="Cambria Math" charset="0"/>
                <a:ea typeface="Cambria Math" charset="0"/>
                <a:cs typeface="Cambria Math" charset="0"/>
              </a:rPr>
              <a:t>matlab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标准化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动态学习率调整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0140" y="141783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批梯度下降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4300" y="141783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/>
            </a:lvl1pPr>
          </a:lstStyle>
          <a:p>
            <a:r>
              <a:rPr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9" y="3174543"/>
            <a:ext cx="3873500" cy="939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00466" y="22341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所有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64995" y="2234118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en-US" altLang="zh-CN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个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120989" y="3174542"/>
            <a:ext cx="3873500" cy="939801"/>
            <a:chOff x="7120989" y="3174542"/>
            <a:chExt cx="3873500" cy="9398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0989" y="3174543"/>
              <a:ext cx="3873500" cy="9398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3550" y="3174542"/>
              <a:ext cx="317500" cy="825907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66" y="4198430"/>
            <a:ext cx="3354084" cy="26722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02" y="4114343"/>
            <a:ext cx="3374687" cy="262935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09331" y="333415"/>
            <a:ext cx="541686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思考题：思考这两种优化方法的优缺点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7834"/>
            <a:ext cx="5833979" cy="5051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(python)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569200" y="1544834"/>
            <a:ext cx="5562600" cy="319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向量化：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1.50ms</a:t>
            </a:r>
          </a:p>
          <a:p>
            <a:endParaRPr kumimoji="1" lang="en-US" altLang="zh-CN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for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循环：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474ms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7713" y="5183276"/>
            <a:ext cx="552684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000" dirty="0" smtClean="0">
                <a:solidFill>
                  <a:srgbClr val="FF0000"/>
                </a:solidFill>
              </a:rPr>
              <a:t>使用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matlab</a:t>
            </a:r>
            <a:r>
              <a:rPr lang="zh-CN" altLang="en-US" sz="2000" dirty="0" smtClean="0">
                <a:solidFill>
                  <a:srgbClr val="FF0000"/>
                </a:solidFill>
              </a:rPr>
              <a:t>或</a:t>
            </a:r>
            <a:r>
              <a:rPr lang="en-US" altLang="zh-CN" sz="2000" dirty="0" smtClean="0">
                <a:solidFill>
                  <a:srgbClr val="FF0000"/>
                </a:solidFill>
              </a:rPr>
              <a:t>python</a:t>
            </a:r>
            <a:r>
              <a:rPr lang="zh-CN" altLang="en-US" sz="2000" dirty="0" smtClean="0">
                <a:solidFill>
                  <a:srgbClr val="FF0000"/>
                </a:solidFill>
              </a:rPr>
              <a:t>的同学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尽量不显式使用</a:t>
            </a:r>
            <a:r>
              <a:rPr lang="en-US" altLang="zh-CN" sz="2000" dirty="0" smtClean="0">
                <a:solidFill>
                  <a:srgbClr val="FF0000"/>
                </a:solidFill>
              </a:rPr>
              <a:t>for</a:t>
            </a:r>
            <a:r>
              <a:rPr lang="zh-CN" altLang="en-US" sz="2000" dirty="0" smtClean="0">
                <a:solidFill>
                  <a:srgbClr val="FF0000"/>
                </a:solidFill>
              </a:rPr>
              <a:t>循环可以大幅度加速计算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54053" y="6211669"/>
            <a:ext cx="667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https://mooc.study.163.com/smartSpec/detail/1001319001.</a:t>
            </a:r>
            <a:r>
              <a:rPr lang="zh-CN" altLang="en-US" dirty="0" smtClean="0">
                <a:hlinkClick r:id="rId3"/>
              </a:rPr>
              <a:t>htm</a:t>
            </a:r>
            <a:endParaRPr lang="en-US" altLang="zh-CN" dirty="0" smtClean="0"/>
          </a:p>
          <a:p>
            <a:r>
              <a:rPr lang="zh-CN" altLang="en-US" dirty="0" smtClean="0"/>
              <a:t>第二周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神经网络基础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3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63" y="1866900"/>
            <a:ext cx="10007600" cy="4495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84432" y="613186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尽量使这两个参数的值变小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14667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目的：减轻过拟合现象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466790"/>
            <a:ext cx="106490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我们并不会事先知道要减小哪一个参数的值。但是，一般来讲参数的值越小，</a:t>
            </a:r>
            <a:endParaRPr kumimoji="1" lang="en-US" altLang="zh-CN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通常对应更加简单的函数，就不容易发生过拟合的问题。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因此，我们通常在损失函数中惩罚比较大的参数，以得到更为简单的模型。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通过增加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，惩罚较大的参数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SimSun" charset="-122"/>
                          <a:cs typeface="SimSun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800" i="1">
                              <a:latin typeface="Cambria Math" panose="02040503050406030204" pitchFamily="18" charset="0"/>
                              <a:ea typeface="SimSun" charset="-122"/>
                              <a:cs typeface="SimSun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SimSun" charset="-122"/>
                                          <a:cs typeface="SimSun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sz="2800" b="0" i="1" smtClean="0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𝑗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=1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269357" y="49559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endParaRPr kumimoji="1" lang="zh-CN" altLang="en-US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200" y="5524058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增加正则化项后，更新公式需要重新推导，请自行推导，可作为优化。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8199" y="6184505"/>
            <a:ext cx="581439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注意</a:t>
            </a:r>
            <a:r>
              <a:rPr kumimoji="1" lang="zh-CN" altLang="en-US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：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实现正则化</a:t>
            </a:r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的同学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，报告中需要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附上推导过程</a:t>
            </a:r>
            <a:endParaRPr kumimoji="1" lang="en-US" altLang="zh-CN" dirty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3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动态调整学习率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7626" y="1682878"/>
            <a:ext cx="6096000" cy="1651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10000"/>
              </a:lnSpc>
            </a:pPr>
            <a:r>
              <a:rPr kumimoji="1" lang="zh-CN" altLang="en-US" sz="3200" b="1">
                <a:latin typeface="SimSun" charset="-122"/>
                <a:ea typeface="SimSun" charset="-122"/>
                <a:cs typeface="SimSun" charset="-122"/>
              </a:rPr>
              <a:t>动态学习率</a:t>
            </a:r>
            <a:r>
              <a:rPr kumimoji="1" lang="zh-CN" altLang="en-US" sz="3200">
                <a:latin typeface="SimSun" charset="-122"/>
                <a:ea typeface="SimSun" charset="-122"/>
                <a:cs typeface="SimSun" charset="-122"/>
              </a:rPr>
              <a:t>：初始学习率较大，当梯度下降到接近最优值时，将学习率降低</a:t>
            </a:r>
            <a:endParaRPr kumimoji="1" lang="en-US" altLang="zh-CN" sz="32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479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数据集介绍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828799"/>
            <a:ext cx="7757252" cy="2212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训练集：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8000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验证集：自己划分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测试集：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2000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4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28" y="1690688"/>
            <a:ext cx="7861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任务布置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828799"/>
            <a:ext cx="10084812" cy="2951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必须实现梯度下降法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必须在给出的优化建议中任意选择一项实现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自己划分验证集（报告里说明是怎么分的）调整参数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在测试集上预测，提交预测结果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注意事项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实验报告截止日期：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2017.11.22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 晚 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23:59:59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前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提交至 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FTP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 文件夹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r>
              <a:rPr kumimoji="1" lang="zh-CN" altLang="en-US" sz="3200" dirty="0" smtClean="0"/>
              <a:t>提交文件：</a:t>
            </a:r>
            <a:endParaRPr kumimoji="1" lang="en-US" altLang="zh-CN" sz="3200" dirty="0" smtClean="0"/>
          </a:p>
          <a:p>
            <a:pPr lvl="1"/>
            <a:r>
              <a:rPr kumimoji="1" lang="zh-CN" altLang="en-US" dirty="0" smtClean="0"/>
              <a:t>测试</a:t>
            </a:r>
            <a:r>
              <a:rPr kumimoji="1" lang="zh-CN" altLang="en-US" dirty="0"/>
              <a:t>集结果：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wangxiaoming.txt</a:t>
            </a:r>
            <a:r>
              <a:rPr kumimoji="1" lang="zh-CN" altLang="en-US" dirty="0"/>
              <a:t> 每一行对应的是测试样例的标签。</a:t>
            </a:r>
          </a:p>
          <a:p>
            <a:pPr lvl="1"/>
            <a:r>
              <a:rPr kumimoji="1" lang="zh-CN" altLang="en-US" dirty="0"/>
              <a:t>实验报告：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wangxiaoming.pdf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代码：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wangxiaoming.zip</a:t>
            </a:r>
            <a:r>
              <a:rPr kumimoji="1" lang="zh-CN" altLang="en-US" dirty="0"/>
              <a:t> 如果代码分成多个文件，最好写份</a:t>
            </a:r>
            <a:r>
              <a:rPr kumimoji="1" lang="en-US" altLang="zh-CN" dirty="0" smtClean="0"/>
              <a:t>readme</a:t>
            </a:r>
          </a:p>
          <a:p>
            <a:endParaRPr kumimoji="1" lang="zh-CN" altLang="en-US" dirty="0"/>
          </a:p>
          <a:p>
            <a:pPr>
              <a:lnSpc>
                <a:spcPct val="110000"/>
              </a:lnSpc>
            </a:pPr>
            <a:endParaRPr kumimoji="1" lang="en-US" altLang="zh-CN" sz="3200" dirty="0">
              <a:latin typeface="SimSun" charset="-122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7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59" y="1690688"/>
            <a:ext cx="6461088" cy="46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实验结果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024"/>
            <a:ext cx="5973566" cy="274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48" y="708916"/>
            <a:ext cx="4302452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思考题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1825625"/>
            <a:ext cx="7583042" cy="21838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07" y="4820158"/>
            <a:ext cx="5600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基础概念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软分类模型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概率模型，对每个分类求概率后取概率最大的分类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NB</a:t>
            </a: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硬分类模型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非概率模型，由决策函数决定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如决策树，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PLA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逻辑回归（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属于软分类算法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通过计算数据权重，根据权重了解预测目标的可能性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1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对于一个软分类问题，目标函数定义如下：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∈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[0,1]</m:t>
                    </m:r>
                  </m:oMath>
                </a14:m>
                <a:endParaRPr kumimoji="1" lang="en-US" altLang="zh-CN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即在给定特征向量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x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的情况下，属于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label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类的可能性多大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特征向量的每一个维度，都会对结果产生影响，那么与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一样，可以模拟一个带权重的分数：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𝑠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is-IS" altLang="zh-CN" b="0" i="1" dirty="0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𝑡</m:t>
                        </m:r>
                        <m: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𝒘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𝑇</m:t>
                        </m:r>
                      </m:sup>
                    </m:sSup>
                    <m:r>
                      <a:rPr kumimoji="1" lang="en-US" altLang="zh-CN" b="1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𝒙</m:t>
                    </m:r>
                  </m:oMath>
                </a14:m>
                <a:endParaRPr kumimoji="1" lang="en-US" altLang="zh-CN" b="1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这里为什么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从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开始，以及为何把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这样表示就不再细讲了，有问题的参照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表达式中的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表示第 </a:t>
                </a:r>
                <a:r>
                  <a:rPr kumimoji="1" lang="en-US" altLang="zh-CN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维特征的权重，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&gt;0</m:t>
                    </m:r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表示该特征对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正类别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有正面影响，且值越大，正面影响越大，反之亦然</a:t>
                </a:r>
                <a:endParaRPr kumimoji="1"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  <a:blipFill rotWithShape="0">
                <a:blip r:embed="rId2"/>
                <a:stretch>
                  <a:fillRect l="-1043" t="-1281" r="-232" b="-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0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理论推导（非常重要！）</a:t>
            </a:r>
            <a:endParaRPr kumimoji="1" lang="en-US" altLang="zh-CN" b="1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既然对于软分类来说，要算出属于每个分类的概率，而我们之前所学习过的模型均属于硬分类模型，即结果非此即彼，无法知道相关概率，所以需要一个</a:t>
            </a:r>
            <a:r>
              <a:rPr kumimoji="1" lang="zh-CN" altLang="en-US" b="1" dirty="0" smtClean="0">
                <a:latin typeface="SimSun" charset="-122"/>
                <a:ea typeface="SimSun" charset="-122"/>
                <a:cs typeface="SimSun" charset="-122"/>
              </a:rPr>
              <a:t>新的决策函数</a:t>
            </a:r>
            <a:endParaRPr kumimoji="1" lang="en-US" altLang="zh-CN" b="1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利用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某种函数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将加权分数映射到另一个更合理的数据空间，使加权分数的大小能够反映概率的大小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在逻辑回归里使用的是：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sigmoid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）函数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49" y="4771624"/>
            <a:ext cx="5206507" cy="14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1098</Words>
  <Application>Microsoft Office PowerPoint</Application>
  <PresentationFormat>宽屏</PresentationFormat>
  <Paragraphs>254</Paragraphs>
  <Slides>31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DengXian</vt:lpstr>
      <vt:lpstr>SimSun</vt:lpstr>
      <vt:lpstr>Arial</vt:lpstr>
      <vt:lpstr>Calisto MT</vt:lpstr>
      <vt:lpstr>Cambria Math</vt:lpstr>
      <vt:lpstr>Times New Roman</vt:lpstr>
      <vt:lpstr>Office 主题</vt:lpstr>
      <vt:lpstr>Logistic Regression Model</vt:lpstr>
      <vt:lpstr>前次实验的问题</vt:lpstr>
      <vt:lpstr>前次实验的问题</vt:lpstr>
      <vt:lpstr>前次实验的问题</vt:lpstr>
      <vt:lpstr>前次实验的问题</vt:lpstr>
      <vt:lpstr>前次实验的问题</vt:lpstr>
      <vt:lpstr>基础概念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梯度下降</vt:lpstr>
      <vt:lpstr>梯度下降</vt:lpstr>
      <vt:lpstr>梯度下降</vt:lpstr>
      <vt:lpstr>例子讲解</vt:lpstr>
      <vt:lpstr>例子讲解</vt:lpstr>
      <vt:lpstr>例子讲解</vt:lpstr>
      <vt:lpstr>优化思路（参考）</vt:lpstr>
      <vt:lpstr>随机梯度下降</vt:lpstr>
      <vt:lpstr>向量化运算(python)</vt:lpstr>
      <vt:lpstr>正则化</vt:lpstr>
      <vt:lpstr>正则化</vt:lpstr>
      <vt:lpstr>动态调整学习率</vt:lpstr>
      <vt:lpstr>数据集介绍</vt:lpstr>
      <vt:lpstr>任务布置</vt:lpstr>
      <vt:lpstr>注意事项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Model</dc:title>
  <dc:creator>XH Chen</dc:creator>
  <cp:lastModifiedBy>张子豪</cp:lastModifiedBy>
  <cp:revision>95</cp:revision>
  <dcterms:created xsi:type="dcterms:W3CDTF">2017-11-07T12:41:36Z</dcterms:created>
  <dcterms:modified xsi:type="dcterms:W3CDTF">2017-11-21T00:42:27Z</dcterms:modified>
</cp:coreProperties>
</file>